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6" r:id="rId5"/>
  </p:sldMasterIdLst>
  <p:notesMasterIdLst>
    <p:notesMasterId r:id="rId42"/>
  </p:notesMasterIdLst>
  <p:handoutMasterIdLst>
    <p:handoutMasterId r:id="rId43"/>
  </p:handoutMasterIdLst>
  <p:sldIdLst>
    <p:sldId id="256" r:id="rId6"/>
    <p:sldId id="257" r:id="rId7"/>
    <p:sldId id="306" r:id="rId8"/>
    <p:sldId id="258" r:id="rId9"/>
    <p:sldId id="279" r:id="rId10"/>
    <p:sldId id="280" r:id="rId11"/>
    <p:sldId id="307" r:id="rId12"/>
    <p:sldId id="308" r:id="rId13"/>
    <p:sldId id="309" r:id="rId14"/>
    <p:sldId id="310" r:id="rId15"/>
    <p:sldId id="311" r:id="rId16"/>
    <p:sldId id="313" r:id="rId17"/>
    <p:sldId id="312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7" d="100"/>
          <a:sy n="87" d="100"/>
        </p:scale>
        <p:origin x="528" y="67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65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8/14/2023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7213600" y="3810000"/>
            <a:ext cx="49784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7213600" y="3897314"/>
            <a:ext cx="49784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7213600" y="4114801"/>
            <a:ext cx="49784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7213601" y="4164013"/>
            <a:ext cx="2620433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7213601" y="4198939"/>
            <a:ext cx="2620433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7213601" y="3962400"/>
            <a:ext cx="4085167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9836151" y="4060826"/>
            <a:ext cx="21336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649664"/>
            <a:ext cx="12192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5064"/>
            <a:ext cx="12192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8551333" y="3643313"/>
            <a:ext cx="3640667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0"/>
          </p:nvPr>
        </p:nvSpPr>
        <p:spPr>
          <a:xfrm>
            <a:off x="11093451" y="1589"/>
            <a:ext cx="996949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BD9F25-10F2-4852-919D-476637012B90}" type="slidenum">
              <a:rPr lang="en-US" smtClean="0">
                <a:solidFill>
                  <a:prstClr val="white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41045"/>
      </p:ext>
    </p:extLst>
  </p:cSld>
  <p:clrMapOvr>
    <a:masterClrMapping/>
  </p:clrMapOvr>
  <p:transition>
    <p:split orient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1D311-7C72-46D6-A32A-FA7E3B4B19CD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166760"/>
      </p:ext>
    </p:extLst>
  </p:cSld>
  <p:clrMapOvr>
    <a:masterClrMapping/>
  </p:clrMapOvr>
  <p:transition>
    <p:split orient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B28383-3E3D-4C44-AD6A-A978DCFF5D44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23A179-AB46-4401-B1CE-AB4940A9092E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672030"/>
      </p:ext>
    </p:extLst>
  </p:cSld>
  <p:clrMapOvr>
    <a:masterClrMapping/>
  </p:clrMapOvr>
  <p:transition>
    <p:split orient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C7EFB3-16E2-4325-8459-2FC39B92F2BD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0A6F02-6E4B-4918-991C-9FDDDC7E276E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84616"/>
      </p:ext>
    </p:extLst>
  </p:cSld>
  <p:clrMapOvr>
    <a:masterClrMapping/>
  </p:clrMapOvr>
  <p:transition>
    <p:split orient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90ABD5-8DB9-411C-88E2-529A0EAD3315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ED8518-1BAE-4187-989E-19AED99EC790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520153"/>
      </p:ext>
    </p:extLst>
  </p:cSld>
  <p:clrMapOvr>
    <a:masterClrMapping/>
  </p:clrMapOvr>
  <p:transition>
    <p:split orient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7818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6D3CF1-FD0E-4CB8-844D-3F849919BE83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97895D-6460-4442-998D-8CF860ECCE14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42065"/>
      </p:ext>
    </p:extLst>
  </p:cSld>
  <p:clrMapOvr>
    <a:masterClrMapping/>
  </p:clrMapOvr>
  <p:transition>
    <p:split orient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651CDF-6087-4736-8C23-2D1153D24DC2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01774"/>
      </p:ext>
    </p:extLst>
  </p:cSld>
  <p:clrMapOvr>
    <a:masterClrMapping/>
  </p:clrMapOvr>
  <p:transition>
    <p:split orient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25F8C1-1E5A-43C0-AC0C-A7FF308765C0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AA39FF-C27E-43CF-A47F-A0AAEF36F654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167646"/>
      </p:ext>
    </p:extLst>
  </p:cSld>
  <p:clrMapOvr>
    <a:masterClrMapping/>
  </p:clrMapOvr>
  <p:transition>
    <p:split orient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77AAEA-3EED-4ADE-89D4-8F0CC702AB2C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D818AA-93D9-42D7-889B-A9BDDFE4BB7E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91025"/>
      </p:ext>
    </p:extLst>
  </p:cSld>
  <p:clrMapOvr>
    <a:masterClrMapping/>
  </p:clrMapOvr>
  <p:transition>
    <p:split orient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7B032E-CC7F-4D20-B404-E7F1080854C8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136C0B-5CC5-4DED-999D-A18456A9DA64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88325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FFCA1F-32ED-4C43-BB18-05B33010084C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8/14/2023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C4DA46-5A9C-441C-9226-26F6F028C0F2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106122"/>
      </p:ext>
    </p:extLst>
  </p:cSld>
  <p:clrMapOvr>
    <a:masterClrMapping/>
  </p:clrMapOvr>
  <p:transition>
    <p:split orient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88"/>
            <a:ext cx="109728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1973B5-3165-469B-96EC-C080741EBFB0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05259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4"/>
            <a:ext cx="12192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12192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6"/>
            <a:ext cx="12192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600" y="360364"/>
            <a:ext cx="49784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0" y="439739"/>
            <a:ext cx="49784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367" y="496889"/>
            <a:ext cx="4085167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917" y="588963"/>
            <a:ext cx="21336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684" y="-1588"/>
            <a:ext cx="7620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8651" y="-1588"/>
            <a:ext cx="3810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251" y="-1588"/>
            <a:ext cx="12700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633" y="-1588"/>
            <a:ext cx="35984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201" y="0"/>
            <a:ext cx="74084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2167" y="0"/>
            <a:ext cx="10584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143000"/>
            <a:ext cx="1097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2249488"/>
            <a:ext cx="109728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8717" y="1588"/>
            <a:ext cx="1016000" cy="36671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291B9E-5B0D-4D3B-9BE4-D7C75D305FA7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2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>
    <p:split orient="vert"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02" y="1154172"/>
            <a:ext cx="10117959" cy="2281355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HS 229: Environmental </a:t>
            </a:r>
            <a:r>
              <a:rPr lang="en-US" dirty="0" smtClean="0">
                <a:latin typeface="Corbel" panose="020B0503020204020204" pitchFamily="34" charset="0"/>
              </a:rPr>
              <a:t>Economics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101" y="4902925"/>
            <a:ext cx="10632465" cy="1480457"/>
          </a:xfrm>
        </p:spPr>
        <p:txBody>
          <a:bodyPr/>
          <a:lstStyle/>
          <a:p>
            <a:pPr marL="342900" indent="-342900" algn="l"/>
            <a:r>
              <a:rPr lang="en-AU" sz="3600" b="1" dirty="0" err="1" smtClean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Mrinal</a:t>
            </a:r>
            <a:r>
              <a:rPr lang="en-AU" sz="3600" b="1" dirty="0" smtClean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 </a:t>
            </a:r>
            <a:r>
              <a:rPr lang="en-AU" sz="3600" b="1" dirty="0" err="1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Kanti</a:t>
            </a:r>
            <a:r>
              <a:rPr lang="en-AU" sz="3600" b="1" dirty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 Dutta </a:t>
            </a:r>
            <a:r>
              <a:rPr lang="en-AU" sz="3600" b="1" dirty="0">
                <a:solidFill>
                  <a:schemeClr val="bg1"/>
                </a:solidFill>
                <a:latin typeface="Corbel" panose="020B0503020204020204" pitchFamily="34" charset="0"/>
                <a:cs typeface="Times New Roman" pitchFamily="18" charset="0"/>
              </a:rPr>
              <a:t>(mkdutta@iitg.ac.in)</a:t>
            </a:r>
            <a:r>
              <a:rPr lang="en-AU" sz="3600" b="1" baseline="30000" dirty="0">
                <a:solidFill>
                  <a:schemeClr val="bg1"/>
                </a:solidFill>
                <a:latin typeface="Corbel" panose="020B0503020204020204" pitchFamily="34" charset="0"/>
                <a:cs typeface="Times New Roman" pitchFamily="18" charset="0"/>
              </a:rPr>
              <a:t> </a:t>
            </a:r>
          </a:p>
          <a:p>
            <a:pPr marL="342900" indent="-342900" algn="l"/>
            <a:r>
              <a:rPr lang="en-US" sz="3600" dirty="0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Dept. of Humanities and Social Sciences, IIT </a:t>
            </a:r>
            <a:r>
              <a:rPr lang="en-US" sz="3600" dirty="0" err="1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Guwhati</a:t>
            </a:r>
            <a:r>
              <a:rPr lang="en-US" sz="3600" dirty="0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64477"/>
            <a:ext cx="102761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Incomplete Market 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073421"/>
            <a:ext cx="108770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Markets are complete when enough markets exist to cover each and every possible transaction or contingency so that resources can move to their highest valued use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A complete market requires a set of well-defined property rights system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Property rights system</a:t>
            </a: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: </a:t>
            </a: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a set of entitlements that define the owner’s privileges and obligations for use of a resource or asset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2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64477"/>
            <a:ext cx="102761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Property Rights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073421"/>
            <a:ext cx="1087700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A well-defined property Rights system has the following key characteristics: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3200" i="1" dirty="0">
                <a:solidFill>
                  <a:srgbClr val="FFC000"/>
                </a:solidFill>
                <a:latin typeface="Calibri" pitchFamily="34" charset="0"/>
              </a:rPr>
              <a:t>Comprehensively Assigned:  </a:t>
            </a: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all resources or assets should either be privately or collectively owned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3200" i="1" dirty="0">
                <a:solidFill>
                  <a:srgbClr val="FFC000"/>
                </a:solidFill>
                <a:latin typeface="Calibri" pitchFamily="34" charset="0"/>
              </a:rPr>
              <a:t>Exclusive:</a:t>
            </a: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 all benefits and costs should accrue to the owner only either directly or </a:t>
            </a: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by sale to others</a:t>
            </a:r>
            <a:endParaRPr lang="en-US" sz="3200" dirty="0">
              <a:solidFill>
                <a:schemeClr val="bg2">
                  <a:lumMod val="40000"/>
                  <a:lumOff val="60000"/>
                </a:schemeClr>
              </a:solidFill>
              <a:latin typeface="Calibri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3200" i="1" dirty="0" smtClean="0">
                <a:solidFill>
                  <a:srgbClr val="FFC000"/>
                </a:solidFill>
                <a:latin typeface="Calibri" pitchFamily="34" charset="0"/>
              </a:rPr>
              <a:t>Transferable:</a:t>
            </a:r>
            <a:r>
              <a:rPr lang="en-US" sz="3200" dirty="0">
                <a:solidFill>
                  <a:srgbClr val="FFC000"/>
                </a:solidFill>
                <a:latin typeface="Calibri" pitchFamily="34" charset="0"/>
              </a:rPr>
              <a:t> </a:t>
            </a:r>
            <a:r>
              <a:rPr 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from </a:t>
            </a: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one owner to another in a voluntary exchange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3200" i="1" dirty="0">
                <a:solidFill>
                  <a:srgbClr val="FFC000"/>
                </a:solidFill>
                <a:latin typeface="Calibri" pitchFamily="34" charset="0"/>
              </a:rPr>
              <a:t>Secure:</a:t>
            </a:r>
            <a:r>
              <a:rPr lang="en-US" sz="32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 </a:t>
            </a: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from involuntary seizure or encroachment by other individuals, firms or the government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07F59756-1356-452B-94BD-0968BC6FEA9D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97170" y="820615"/>
            <a:ext cx="599138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0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Incomplete market</a:t>
            </a:r>
          </a:p>
        </p:txBody>
      </p:sp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797170" y="2039818"/>
            <a:ext cx="75438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srgbClr val="FFC000"/>
                </a:solidFill>
                <a:latin typeface="Calibri" pitchFamily="34" charset="0"/>
              </a:rPr>
              <a:t>Property rights in case of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Air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itchFamily="34" charset="0"/>
              </a:rPr>
              <a:t>Rivers, etc.</a:t>
            </a:r>
          </a:p>
        </p:txBody>
      </p:sp>
    </p:spTree>
    <p:extLst>
      <p:ext uri="{BB962C8B-B14F-4D97-AF65-F5344CB8AC3E}">
        <p14:creationId xmlns:p14="http://schemas.microsoft.com/office/powerpoint/2010/main" val="31893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0D142598-5B56-4A97-ADC4-3C3DFD91C626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94238" y="482740"/>
            <a:ext cx="599138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6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externality</a:t>
            </a:r>
          </a:p>
        </p:txBody>
      </p:sp>
      <p:sp>
        <p:nvSpPr>
          <p:cNvPr id="30724" name="TextBox 7"/>
          <p:cNvSpPr txBox="1">
            <a:spLocks noChangeArrowheads="1"/>
          </p:cNvSpPr>
          <p:nvPr/>
        </p:nvSpPr>
        <p:spPr bwMode="auto">
          <a:xfrm>
            <a:off x="706314" y="1753319"/>
            <a:ext cx="11145717" cy="420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One of the prominent reasons for market failure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Normally actions or decisions by one individual agent does not directly affect anybody else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For example: purchase of shoes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Some other actions affect others directly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For example: driving near hospital (harmful 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effects)</a:t>
            </a:r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  <a:latin typeface="Calibri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Inoculation of children (beneficial effects)</a:t>
            </a:r>
          </a:p>
          <a:p>
            <a:pPr algn="just"/>
            <a:endParaRPr lang="en-US" sz="1200" dirty="0">
              <a:latin typeface="Calibri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277816" y="5799701"/>
            <a:ext cx="10143392" cy="830997"/>
          </a:xfrm>
          <a:prstGeom prst="rect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An externality is defined as an action by one individual agent that provides benefits or costs affecting other individual agents</a:t>
            </a:r>
          </a:p>
        </p:txBody>
      </p:sp>
    </p:spTree>
    <p:extLst>
      <p:ext uri="{BB962C8B-B14F-4D97-AF65-F5344CB8AC3E}">
        <p14:creationId xmlns:p14="http://schemas.microsoft.com/office/powerpoint/2010/main" val="12241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0D142598-5B56-4A97-ADC4-3C3DFD91C626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79584" y="846993"/>
            <a:ext cx="599138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6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externality</a:t>
            </a:r>
          </a:p>
        </p:txBody>
      </p:sp>
      <p:sp>
        <p:nvSpPr>
          <p:cNvPr id="30724" name="TextBox 7"/>
          <p:cNvSpPr txBox="1">
            <a:spLocks noChangeArrowheads="1"/>
          </p:cNvSpPr>
          <p:nvPr/>
        </p:nvSpPr>
        <p:spPr bwMode="auto">
          <a:xfrm>
            <a:off x="779583" y="2025164"/>
            <a:ext cx="10395440" cy="380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Decision makers do not take into account the cost imposed on society and others as a result of their decision</a:t>
            </a:r>
          </a:p>
          <a:p>
            <a:pPr algn="just"/>
            <a:endParaRPr lang="en-GB" sz="3200" dirty="0">
              <a:solidFill>
                <a:schemeClr val="bg2">
                  <a:lumMod val="60000"/>
                  <a:lumOff val="40000"/>
                </a:schemeClr>
              </a:solidFill>
              <a:latin typeface="Calibri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e.g. pollution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, traffic congestion, environmental degradation, depletion of the ozone layer, etc.</a:t>
            </a:r>
          </a:p>
          <a:p>
            <a:pPr algn="just"/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C4009785-0427-48DA-A80A-26C1E3384B6E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23136" y="926123"/>
            <a:ext cx="599138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6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externality</a:t>
            </a:r>
          </a:p>
        </p:txBody>
      </p:sp>
      <p:sp>
        <p:nvSpPr>
          <p:cNvPr id="31748" name="TextBox 7"/>
          <p:cNvSpPr txBox="1">
            <a:spLocks noChangeArrowheads="1"/>
          </p:cNvSpPr>
          <p:nvPr/>
        </p:nvSpPr>
        <p:spPr bwMode="auto">
          <a:xfrm>
            <a:off x="823136" y="1817078"/>
            <a:ext cx="10530664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Two Types of Externality: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Positive and Negative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Positive: when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action of individual agent has 	beneficial </a:t>
            </a:r>
            <a:r>
              <a:rPr lang="en-US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effects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Examples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: 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Vaccination 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Flower gardens 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Production of Honey</a:t>
            </a:r>
          </a:p>
        </p:txBody>
      </p:sp>
    </p:spTree>
    <p:extLst>
      <p:ext uri="{BB962C8B-B14F-4D97-AF65-F5344CB8AC3E}">
        <p14:creationId xmlns:p14="http://schemas.microsoft.com/office/powerpoint/2010/main" val="31276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C4009785-0427-48DA-A80A-26C1E3384B6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91307" y="779585"/>
            <a:ext cx="599138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6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externality</a:t>
            </a:r>
          </a:p>
        </p:txBody>
      </p:sp>
      <p:sp>
        <p:nvSpPr>
          <p:cNvPr id="31748" name="TextBox 7"/>
          <p:cNvSpPr txBox="1">
            <a:spLocks noChangeArrowheads="1"/>
          </p:cNvSpPr>
          <p:nvPr/>
        </p:nvSpPr>
        <p:spPr bwMode="auto">
          <a:xfrm>
            <a:off x="791306" y="2086611"/>
            <a:ext cx="10410093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Negative: when action has negative effects on the agents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Examples: 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Playing of loud music at 4 a.m. 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Riding on a noisy motor cycle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Smoking in a public place 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Dumping of waste in a river by a paper mill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D6B2D112-054E-459A-A4DB-2C03242C2445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38200" y="404446"/>
            <a:ext cx="599138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0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externality</a:t>
            </a:r>
          </a:p>
        </p:txBody>
      </p:sp>
      <p:sp>
        <p:nvSpPr>
          <p:cNvPr id="32772" name="TextBox 7"/>
          <p:cNvSpPr txBox="1">
            <a:spLocks noChangeArrowheads="1"/>
          </p:cNvSpPr>
          <p:nvPr/>
        </p:nvSpPr>
        <p:spPr bwMode="auto">
          <a:xfrm>
            <a:off x="838200" y="1310458"/>
            <a:ext cx="1078359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Externality - the Problem: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A.C. </a:t>
            </a:r>
            <a:r>
              <a:rPr 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Pigou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 in his book titled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Wealth and Welfare 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(1912) dealt with the problem of Externality systematically for the first time.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Overall economic efficiency requires that:</a:t>
            </a:r>
          </a:p>
          <a:p>
            <a:pPr algn="just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	MSB = MSC  </a:t>
            </a:r>
          </a:p>
          <a:p>
            <a:pPr algn="just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	where,</a:t>
            </a:r>
          </a:p>
          <a:p>
            <a:pPr algn="just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	MSB = MPB + MEB </a:t>
            </a:r>
          </a:p>
          <a:p>
            <a:pPr algn="just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	MSC = MPC + MEC 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6329171" y="3341784"/>
            <a:ext cx="419358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en-US" sz="2000" dirty="0">
                <a:latin typeface="Calibri" pitchFamily="34" charset="0"/>
              </a:rPr>
              <a:t>MSB = Marginal Social Benefit</a:t>
            </a:r>
          </a:p>
          <a:p>
            <a:pPr algn="just">
              <a:defRPr/>
            </a:pPr>
            <a:r>
              <a:rPr lang="en-US" sz="2000" dirty="0">
                <a:latin typeface="Calibri" pitchFamily="34" charset="0"/>
              </a:rPr>
              <a:t>MSC = Marginal Social Cost</a:t>
            </a:r>
          </a:p>
          <a:p>
            <a:pPr algn="just">
              <a:defRPr/>
            </a:pPr>
            <a:r>
              <a:rPr lang="en-US" sz="2000" dirty="0">
                <a:latin typeface="Calibri" pitchFamily="34" charset="0"/>
              </a:rPr>
              <a:t>MPB = Marginal Private Benefit</a:t>
            </a:r>
          </a:p>
          <a:p>
            <a:pPr algn="just">
              <a:defRPr/>
            </a:pPr>
            <a:r>
              <a:rPr lang="en-US" sz="2000" dirty="0">
                <a:latin typeface="Calibri" pitchFamily="34" charset="0"/>
              </a:rPr>
              <a:t>MPC = Marginal Private Cost</a:t>
            </a:r>
          </a:p>
          <a:p>
            <a:pPr algn="just">
              <a:defRPr/>
            </a:pPr>
            <a:r>
              <a:rPr lang="en-US" sz="2000" dirty="0">
                <a:latin typeface="Calibri" pitchFamily="34" charset="0"/>
              </a:rPr>
              <a:t>MEB = Marginal External Benefit</a:t>
            </a:r>
          </a:p>
          <a:p>
            <a:pPr algn="just">
              <a:defRPr/>
            </a:pPr>
            <a:r>
              <a:rPr lang="en-US" sz="2000" dirty="0">
                <a:latin typeface="Calibri" pitchFamily="34" charset="0"/>
              </a:rPr>
              <a:t>MEC = Marginal External Cost </a:t>
            </a:r>
          </a:p>
        </p:txBody>
      </p:sp>
      <p:sp>
        <p:nvSpPr>
          <p:cNvPr id="32776" name="TextBox 6"/>
          <p:cNvSpPr txBox="1">
            <a:spLocks noChangeArrowheads="1"/>
          </p:cNvSpPr>
          <p:nvPr/>
        </p:nvSpPr>
        <p:spPr bwMode="auto">
          <a:xfrm>
            <a:off x="926124" y="5280776"/>
            <a:ext cx="1042767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</a:rPr>
              <a:t>If, MSB&gt;MSC, Output can be expanded because additional output adds more benefits to the society than the cost.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C000"/>
                </a:solidFill>
              </a:rPr>
              <a:t>In a situation when MSB≠MSC, the optimal condition of efficiency can be obtained through imposition of Tax and Subsidy</a:t>
            </a:r>
          </a:p>
        </p:txBody>
      </p:sp>
    </p:spTree>
    <p:extLst>
      <p:ext uri="{BB962C8B-B14F-4D97-AF65-F5344CB8AC3E}">
        <p14:creationId xmlns:p14="http://schemas.microsoft.com/office/powerpoint/2010/main" val="12665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70085" y="629705"/>
            <a:ext cx="8077200" cy="729059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b="1" dirty="0">
                <a:latin typeface="Calibri" pitchFamily="34" charset="0"/>
                <a:cs typeface="Calibri" pitchFamily="34" charset="0"/>
              </a:rPr>
              <a:t>Why is externality a problem?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0085" y="1787769"/>
            <a:ext cx="10670930" cy="451631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externality implies: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Social Cost  = Individual Cost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Social Benefit  = Individual Benefit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incentives for the individual are </a:t>
            </a:r>
            <a:r>
              <a:rPr lang="en-GB" sz="36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what society wants them to do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a result: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 much of socially costly goods are produced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 little of socially beneficial goods are produced</a:t>
            </a:r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 flipH="1">
            <a:off x="5996968" y="2352451"/>
            <a:ext cx="73025" cy="503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 flipH="1">
            <a:off x="5918568" y="2942493"/>
            <a:ext cx="73025" cy="503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64576" y="490610"/>
            <a:ext cx="9941169" cy="1066800"/>
          </a:xfrm>
        </p:spPr>
        <p:txBody>
          <a:bodyPr>
            <a:noAutofit/>
          </a:bodyPr>
          <a:lstStyle/>
          <a:p>
            <a:pPr eaLnBrk="1" hangingPunct="1"/>
            <a:r>
              <a:rPr lang="en-GB" sz="4000" b="1" dirty="0">
                <a:latin typeface="Calibri" pitchFamily="34" charset="0"/>
                <a:cs typeface="Calibri" pitchFamily="34" charset="0"/>
              </a:rPr>
              <a:t>An Example : One Polluting Supplier of Paper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9393" y="1892300"/>
            <a:ext cx="10184422" cy="43561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Demand for Paper</a:t>
            </a:r>
          </a:p>
          <a:p>
            <a:pPr eaLnBrk="1" hangingPunct="1">
              <a:buFontTx/>
              <a:buNone/>
            </a:pPr>
            <a:r>
              <a:rPr lang="en-GB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	= Marginal Social Value (Benefit) for Paper</a:t>
            </a:r>
          </a:p>
        </p:txBody>
      </p:sp>
      <p:sp>
        <p:nvSpPr>
          <p:cNvPr id="7172" name="Line 6"/>
          <p:cNvSpPr>
            <a:spLocks noChangeShapeType="1"/>
          </p:cNvSpPr>
          <p:nvPr/>
        </p:nvSpPr>
        <p:spPr bwMode="auto">
          <a:xfrm>
            <a:off x="3521320" y="2819400"/>
            <a:ext cx="0" cy="3305175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3" name="Line 7"/>
          <p:cNvSpPr>
            <a:spLocks noChangeShapeType="1"/>
          </p:cNvSpPr>
          <p:nvPr/>
        </p:nvSpPr>
        <p:spPr bwMode="auto">
          <a:xfrm>
            <a:off x="3503613" y="6116637"/>
            <a:ext cx="5327650" cy="7938"/>
          </a:xfrm>
          <a:prstGeom prst="line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4" name="Text Box 9"/>
          <p:cNvSpPr txBox="1">
            <a:spLocks noChangeArrowheads="1"/>
          </p:cNvSpPr>
          <p:nvPr/>
        </p:nvSpPr>
        <p:spPr bwMode="auto">
          <a:xfrm>
            <a:off x="7991475" y="6248400"/>
            <a:ext cx="2560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Quantity of Paper</a:t>
            </a:r>
          </a:p>
        </p:txBody>
      </p:sp>
      <p:sp>
        <p:nvSpPr>
          <p:cNvPr id="7175" name="Text Box 14"/>
          <p:cNvSpPr txBox="1">
            <a:spLocks noChangeArrowheads="1"/>
          </p:cNvSpPr>
          <p:nvPr/>
        </p:nvSpPr>
        <p:spPr bwMode="auto">
          <a:xfrm>
            <a:off x="2590800" y="3404304"/>
            <a:ext cx="1670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Price</a:t>
            </a:r>
          </a:p>
        </p:txBody>
      </p:sp>
      <p:sp>
        <p:nvSpPr>
          <p:cNvPr id="7176" name="Line 15"/>
          <p:cNvSpPr>
            <a:spLocks noChangeShapeType="1"/>
          </p:cNvSpPr>
          <p:nvPr/>
        </p:nvSpPr>
        <p:spPr bwMode="auto">
          <a:xfrm>
            <a:off x="3762377" y="2997272"/>
            <a:ext cx="5068887" cy="291623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52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813"/>
            <a:ext cx="10515600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Market Failure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73369" y="602348"/>
            <a:ext cx="9853246" cy="997852"/>
          </a:xfrm>
        </p:spPr>
        <p:txBody>
          <a:bodyPr>
            <a:noAutofit/>
          </a:bodyPr>
          <a:lstStyle/>
          <a:p>
            <a:pPr eaLnBrk="1" hangingPunct="1"/>
            <a:r>
              <a:rPr lang="en-GB" sz="3600" b="1" dirty="0">
                <a:latin typeface="Calibri" pitchFamily="34" charset="0"/>
                <a:cs typeface="Calibri" pitchFamily="34" charset="0"/>
              </a:rPr>
              <a:t>An Example : One Polluting Supplier of Paper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892300"/>
            <a:ext cx="8229600" cy="44323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Supply of Paper</a:t>
            </a:r>
          </a:p>
          <a:p>
            <a:pPr eaLnBrk="1" hangingPunct="1">
              <a:buFontTx/>
              <a:buNone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		= Marginal Private Cost for Paper</a:t>
            </a:r>
          </a:p>
        </p:txBody>
      </p:sp>
      <p:sp>
        <p:nvSpPr>
          <p:cNvPr id="7172" name="Line 6"/>
          <p:cNvSpPr>
            <a:spLocks noChangeShapeType="1"/>
          </p:cNvSpPr>
          <p:nvPr/>
        </p:nvSpPr>
        <p:spPr bwMode="auto">
          <a:xfrm>
            <a:off x="3523385" y="3115986"/>
            <a:ext cx="0" cy="3208614"/>
          </a:xfrm>
          <a:prstGeom prst="line">
            <a:avLst/>
          </a:prstGeom>
          <a:noFill/>
          <a:ln w="38100">
            <a:solidFill>
              <a:schemeClr val="bg2">
                <a:lumMod val="20000"/>
                <a:lumOff val="8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3" name="Line 7"/>
          <p:cNvSpPr>
            <a:spLocks noChangeShapeType="1"/>
          </p:cNvSpPr>
          <p:nvPr/>
        </p:nvSpPr>
        <p:spPr bwMode="auto">
          <a:xfrm>
            <a:off x="3523385" y="6316662"/>
            <a:ext cx="5327650" cy="7938"/>
          </a:xfrm>
          <a:prstGeom prst="line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4" name="Text Box 9"/>
          <p:cNvSpPr txBox="1">
            <a:spLocks noChangeArrowheads="1"/>
          </p:cNvSpPr>
          <p:nvPr/>
        </p:nvSpPr>
        <p:spPr bwMode="auto">
          <a:xfrm>
            <a:off x="8070417" y="6316662"/>
            <a:ext cx="25606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Quantity of Paper</a:t>
            </a:r>
          </a:p>
        </p:txBody>
      </p:sp>
      <p:sp>
        <p:nvSpPr>
          <p:cNvPr id="7175" name="Text Box 14"/>
          <p:cNvSpPr txBox="1">
            <a:spLocks noChangeArrowheads="1"/>
          </p:cNvSpPr>
          <p:nvPr/>
        </p:nvSpPr>
        <p:spPr bwMode="auto">
          <a:xfrm>
            <a:off x="2590800" y="3339138"/>
            <a:ext cx="1670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Price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449456" y="4230256"/>
            <a:ext cx="36945" cy="3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523386" y="3649662"/>
            <a:ext cx="3944215" cy="22206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26307" y="623130"/>
            <a:ext cx="10371808" cy="1171827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b="1" dirty="0">
                <a:latin typeface="Calibri" pitchFamily="34" charset="0"/>
                <a:cs typeface="Calibri" pitchFamily="34" charset="0"/>
              </a:rPr>
              <a:t>Private Equilibrium determined by private costs and demand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524001"/>
            <a:ext cx="8229600" cy="50577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 smtClean="0"/>
              <a:t> 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2052882" y="2295670"/>
            <a:ext cx="0" cy="3305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2052882" y="5617315"/>
            <a:ext cx="532765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120518" y="5740372"/>
            <a:ext cx="2560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bg1"/>
                </a:solidFill>
              </a:rPr>
              <a:t>Quantity of Paper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1269451" y="2243464"/>
            <a:ext cx="167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</a:rPr>
              <a:t>Price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521989" y="2491393"/>
            <a:ext cx="5068887" cy="2916238"/>
          </a:xfrm>
          <a:prstGeom prst="line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6996112" y="4472357"/>
            <a:ext cx="2460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</a:rPr>
              <a:t>Marginal Social Value (Benefit)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2165842" y="2761816"/>
            <a:ext cx="5060950" cy="24050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 flipV="1">
            <a:off x="2050445" y="3849930"/>
            <a:ext cx="2870871" cy="11946"/>
          </a:xfrm>
          <a:prstGeom prst="line">
            <a:avLst/>
          </a:prstGeom>
          <a:noFill/>
          <a:ln w="28575">
            <a:solidFill>
              <a:schemeClr val="accent5"/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4921317" y="3849931"/>
            <a:ext cx="19960" cy="1767383"/>
          </a:xfrm>
          <a:prstGeom prst="line">
            <a:avLst/>
          </a:prstGeom>
          <a:noFill/>
          <a:ln w="34925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6762748" y="2412233"/>
            <a:ext cx="236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bg1"/>
                </a:solidFill>
              </a:rPr>
              <a:t>Marginal Private Cost</a:t>
            </a:r>
          </a:p>
        </p:txBody>
      </p:sp>
    </p:spTree>
    <p:extLst>
      <p:ext uri="{BB962C8B-B14F-4D97-AF65-F5344CB8AC3E}">
        <p14:creationId xmlns:p14="http://schemas.microsoft.com/office/powerpoint/2010/main" val="42374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0" grpId="0" animBg="1"/>
      <p:bldP spid="82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26306" y="463481"/>
            <a:ext cx="10389393" cy="1162258"/>
          </a:xfrm>
        </p:spPr>
        <p:txBody>
          <a:bodyPr>
            <a:noAutofit/>
          </a:bodyPr>
          <a:lstStyle/>
          <a:p>
            <a:pPr eaLnBrk="1" hangingPunct="1"/>
            <a:r>
              <a:rPr lang="en-GB" sz="3600" dirty="0"/>
              <a:t>Suppose the social costs of paper production were higher than the private costs (a negative externality)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2349" y="1530281"/>
            <a:ext cx="8229600" cy="50577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mtClean="0"/>
              <a:t> </a:t>
            </a: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3525838" y="2260601"/>
            <a:ext cx="0" cy="3305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3525838" y="5572125"/>
            <a:ext cx="532765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7991475" y="5757863"/>
            <a:ext cx="25606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000" dirty="0">
                <a:solidFill>
                  <a:schemeClr val="bg1"/>
                </a:solidFill>
              </a:rPr>
              <a:t>Quantity of Paper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668588" y="2266950"/>
            <a:ext cx="1670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chemeClr val="bg1"/>
                </a:solidFill>
              </a:rPr>
              <a:t>Price</a:t>
            </a: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3976690" y="2368551"/>
            <a:ext cx="4751387" cy="2792412"/>
          </a:xfrm>
          <a:prstGeom prst="line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8122241" y="4660901"/>
            <a:ext cx="243333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chemeClr val="bg1"/>
                </a:solidFill>
              </a:rPr>
              <a:t>Marginal Social Value (Benefit)</a:t>
            </a:r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 flipV="1">
            <a:off x="4144964" y="3049449"/>
            <a:ext cx="4465637" cy="20194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flipH="1">
            <a:off x="3517901" y="3902075"/>
            <a:ext cx="3046413" cy="0"/>
          </a:xfrm>
          <a:prstGeom prst="line">
            <a:avLst/>
          </a:prstGeom>
          <a:noFill/>
          <a:ln w="28575">
            <a:solidFill>
              <a:schemeClr val="accent1">
                <a:lumMod val="10000"/>
                <a:lumOff val="90000"/>
              </a:schemeClr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6570663" y="3916363"/>
            <a:ext cx="0" cy="1649412"/>
          </a:xfrm>
          <a:prstGeom prst="line">
            <a:avLst/>
          </a:prstGeom>
          <a:noFill/>
          <a:ln w="28575">
            <a:solidFill>
              <a:schemeClr val="accent3">
                <a:lumMod val="10000"/>
                <a:lumOff val="90000"/>
              </a:schemeClr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844715" y="2693898"/>
            <a:ext cx="26356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000" dirty="0">
                <a:solidFill>
                  <a:schemeClr val="bg1"/>
                </a:solidFill>
              </a:rPr>
              <a:t>Marginal Private Cost</a:t>
            </a: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 flipV="1">
            <a:off x="3770314" y="1974850"/>
            <a:ext cx="3856037" cy="2682875"/>
          </a:xfrm>
          <a:prstGeom prst="line">
            <a:avLst/>
          </a:prstGeom>
          <a:ln w="38100">
            <a:prstDash val="solid"/>
            <a:headEnd/>
            <a:tailEnd/>
          </a:ln>
          <a:ex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7695769" y="1632089"/>
            <a:ext cx="24479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solidFill>
                  <a:schemeClr val="bg1"/>
                </a:solidFill>
              </a:rPr>
              <a:t>Marginal Social Cost</a:t>
            </a:r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 flipH="1">
            <a:off x="3525838" y="3348038"/>
            <a:ext cx="2081212" cy="0"/>
          </a:xfrm>
          <a:prstGeom prst="line">
            <a:avLst/>
          </a:prstGeom>
          <a:ln w="28575"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H="1">
            <a:off x="5564188" y="3362326"/>
            <a:ext cx="49212" cy="2246313"/>
          </a:xfrm>
          <a:prstGeom prst="line">
            <a:avLst/>
          </a:prstGeom>
          <a:ln w="28575"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2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animBg="1"/>
      <p:bldP spid="9226" grpId="0" animBg="1"/>
      <p:bldP spid="92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007" y="630115"/>
            <a:ext cx="82296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b="1" dirty="0" smtClean="0">
                <a:latin typeface="Calibri" pitchFamily="34" charset="0"/>
                <a:cs typeface="Calibri" pitchFamily="34" charset="0"/>
              </a:rPr>
              <a:t>Consequences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8007" y="1922583"/>
            <a:ext cx="10134600" cy="417048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/>
              <a:t>Too much of paper is produced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/>
              <a:t>The price of paper is too low and does not reflect its true costs of production</a:t>
            </a:r>
          </a:p>
          <a:p>
            <a:pPr marL="0" indent="0">
              <a:buNone/>
            </a:pPr>
            <a:r>
              <a:rPr lang="en-GB" sz="3200" dirty="0" smtClean="0"/>
              <a:t>So,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/>
              <a:t>Who gains here?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/>
              <a:t>What are the monetary values of the costs imposed on society?</a:t>
            </a:r>
          </a:p>
        </p:txBody>
      </p:sp>
    </p:spTree>
    <p:extLst>
      <p:ext uri="{BB962C8B-B14F-4D97-AF65-F5344CB8AC3E}">
        <p14:creationId xmlns:p14="http://schemas.microsoft.com/office/powerpoint/2010/main" val="12638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956728-2099-429B-907D-CB0EF27C26D9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latin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3810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  <p:sp>
        <p:nvSpPr>
          <p:cNvPr id="33796" name="TextBox 7"/>
          <p:cNvSpPr txBox="1">
            <a:spLocks noChangeArrowheads="1"/>
          </p:cNvSpPr>
          <p:nvPr/>
        </p:nvSpPr>
        <p:spPr bwMode="auto">
          <a:xfrm>
            <a:off x="1524000" y="869951"/>
            <a:ext cx="88217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Calibri" pitchFamily="34" charset="0"/>
              </a:rPr>
              <a:t>Negative Externality in Production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192588" y="3581400"/>
            <a:ext cx="3198812" cy="1588"/>
          </a:xfrm>
          <a:prstGeom prst="line">
            <a:avLst/>
          </a:prstGeom>
          <a:ln w="3175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91200" y="5181600"/>
            <a:ext cx="388620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6598444" y="2621756"/>
            <a:ext cx="2286000" cy="1919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6172200" y="2209800"/>
            <a:ext cx="21336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00800" y="2362200"/>
            <a:ext cx="22860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791200" y="3109914"/>
            <a:ext cx="1570038" cy="1428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91200" y="3397250"/>
            <a:ext cx="18288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6319044" y="4152106"/>
            <a:ext cx="20574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76913" y="3597275"/>
            <a:ext cx="16002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H="1">
            <a:off x="6415088" y="3962401"/>
            <a:ext cx="2347913" cy="6191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7" name="TextBox 59"/>
          <p:cNvSpPr txBox="1">
            <a:spLocks noChangeArrowheads="1"/>
          </p:cNvSpPr>
          <p:nvPr/>
        </p:nvSpPr>
        <p:spPr bwMode="auto">
          <a:xfrm>
            <a:off x="5181600" y="2743200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o</a:t>
            </a:r>
          </a:p>
        </p:txBody>
      </p:sp>
      <p:sp>
        <p:nvSpPr>
          <p:cNvPr id="33808" name="TextBox 60"/>
          <p:cNvSpPr txBox="1">
            <a:spLocks noChangeArrowheads="1"/>
          </p:cNvSpPr>
          <p:nvPr/>
        </p:nvSpPr>
        <p:spPr bwMode="auto">
          <a:xfrm>
            <a:off x="5183188" y="3140075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10800000">
            <a:off x="7345363" y="53340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0" name="TextBox 73"/>
          <p:cNvSpPr txBox="1">
            <a:spLocks noChangeArrowheads="1"/>
          </p:cNvSpPr>
          <p:nvPr/>
        </p:nvSpPr>
        <p:spPr bwMode="auto">
          <a:xfrm>
            <a:off x="8763000" y="51054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Quantity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811" name="TextBox 74"/>
          <p:cNvSpPr txBox="1">
            <a:spLocks noChangeArrowheads="1"/>
          </p:cNvSpPr>
          <p:nvPr/>
        </p:nvSpPr>
        <p:spPr bwMode="auto">
          <a:xfrm>
            <a:off x="4267200" y="1905000"/>
            <a:ext cx="1447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Price, MC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812" name="TextBox 7"/>
          <p:cNvSpPr txBox="1">
            <a:spLocks noChangeArrowheads="1"/>
          </p:cNvSpPr>
          <p:nvPr/>
        </p:nvSpPr>
        <p:spPr bwMode="auto">
          <a:xfrm>
            <a:off x="5562600" y="1447800"/>
            <a:ext cx="464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Figure 1: Negative Externality in Production</a:t>
            </a:r>
          </a:p>
        </p:txBody>
      </p:sp>
      <p:sp>
        <p:nvSpPr>
          <p:cNvPr id="33813" name="TextBox 76"/>
          <p:cNvSpPr txBox="1">
            <a:spLocks noChangeArrowheads="1"/>
          </p:cNvSpPr>
          <p:nvPr/>
        </p:nvSpPr>
        <p:spPr bwMode="auto">
          <a:xfrm>
            <a:off x="8229600" y="18288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MSC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814" name="TextBox 77"/>
          <p:cNvSpPr txBox="1">
            <a:spLocks noChangeArrowheads="1"/>
          </p:cNvSpPr>
          <p:nvPr/>
        </p:nvSpPr>
        <p:spPr bwMode="auto">
          <a:xfrm>
            <a:off x="8763000" y="22098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MPC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815" name="TextBox 78"/>
          <p:cNvSpPr txBox="1">
            <a:spLocks noChangeArrowheads="1"/>
          </p:cNvSpPr>
          <p:nvPr/>
        </p:nvSpPr>
        <p:spPr bwMode="auto">
          <a:xfrm>
            <a:off x="8686800" y="4571999"/>
            <a:ext cx="1658938" cy="338554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 dirty="0">
                <a:solidFill>
                  <a:prstClr val="black"/>
                </a:solidFill>
                <a:latin typeface="Arial" charset="0"/>
              </a:rPr>
              <a:t>D (MSB=MPB)</a:t>
            </a:r>
            <a:endParaRPr lang="en-US" baseline="-25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816" name="TextBox 79"/>
          <p:cNvSpPr txBox="1">
            <a:spLocks noChangeArrowheads="1"/>
          </p:cNvSpPr>
          <p:nvPr/>
        </p:nvSpPr>
        <p:spPr bwMode="auto">
          <a:xfrm>
            <a:off x="6477000" y="2057400"/>
            <a:ext cx="304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D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817" name="TextBox 7"/>
          <p:cNvSpPr txBox="1">
            <a:spLocks noChangeArrowheads="1"/>
          </p:cNvSpPr>
          <p:nvPr/>
        </p:nvSpPr>
        <p:spPr bwMode="auto">
          <a:xfrm>
            <a:off x="1752600" y="2286000"/>
            <a:ext cx="3429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Fig. 1 illustrates negative externality in Production (MSC&gt;MPC)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Assuming no externalities in consumption, DD shows MSB and MPB (MSB=MPB)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3818" name="Rectangle 84"/>
          <p:cNvSpPr>
            <a:spLocks noChangeArrowheads="1"/>
          </p:cNvSpPr>
          <p:nvPr/>
        </p:nvSpPr>
        <p:spPr bwMode="auto">
          <a:xfrm>
            <a:off x="1828800" y="5638801"/>
            <a:ext cx="838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With MSC the optimal output produced is Q</a:t>
            </a:r>
            <a:r>
              <a:rPr lang="en-US" sz="24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 corresponding to Price P</a:t>
            </a:r>
            <a:r>
              <a:rPr lang="en-US" sz="2400" baseline="-25000" dirty="0">
                <a:solidFill>
                  <a:prstClr val="black"/>
                </a:solidFill>
                <a:latin typeface="Calibri" pitchFamily="34" charset="0"/>
              </a:rPr>
              <a:t>0  </a:t>
            </a:r>
            <a:r>
              <a:rPr lang="en-US" sz="2400" baseline="30000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 (where MSC=MSB)</a:t>
            </a: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3" name="Right Triangle 32"/>
          <p:cNvSpPr/>
          <p:nvPr/>
        </p:nvSpPr>
        <p:spPr>
          <a:xfrm rot="5400000" flipH="1">
            <a:off x="7326312" y="3135313"/>
            <a:ext cx="306389" cy="28098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2" name="Right Triangle 41"/>
          <p:cNvSpPr/>
          <p:nvPr/>
        </p:nvSpPr>
        <p:spPr>
          <a:xfrm flipV="1">
            <a:off x="7339013" y="3414713"/>
            <a:ext cx="266700" cy="228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3821" name="TextBox 60"/>
          <p:cNvSpPr txBox="1">
            <a:spLocks noChangeArrowheads="1"/>
          </p:cNvSpPr>
          <p:nvPr/>
        </p:nvSpPr>
        <p:spPr bwMode="auto">
          <a:xfrm>
            <a:off x="5181600" y="3425825"/>
            <a:ext cx="533400" cy="3683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C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sp>
        <p:nvSpPr>
          <p:cNvPr id="33822" name="TextBox 60"/>
          <p:cNvSpPr txBox="1">
            <a:spLocks noChangeArrowheads="1"/>
          </p:cNvSpPr>
          <p:nvPr/>
        </p:nvSpPr>
        <p:spPr bwMode="auto">
          <a:xfrm>
            <a:off x="7620000" y="51816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sp>
        <p:nvSpPr>
          <p:cNvPr id="33823" name="TextBox 60"/>
          <p:cNvSpPr txBox="1">
            <a:spLocks noChangeArrowheads="1"/>
          </p:cNvSpPr>
          <p:nvPr/>
        </p:nvSpPr>
        <p:spPr bwMode="auto">
          <a:xfrm>
            <a:off x="6897688" y="51816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6611163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578ED1-DFAC-4A4F-8047-FCE6DF6A53A1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latin typeface="Arial" charset="0"/>
            </a:endParaRPr>
          </a:p>
        </p:txBody>
      </p:sp>
      <p:sp>
        <p:nvSpPr>
          <p:cNvPr id="34819" name="TextBox 7"/>
          <p:cNvSpPr txBox="1">
            <a:spLocks noChangeArrowheads="1"/>
          </p:cNvSpPr>
          <p:nvPr/>
        </p:nvSpPr>
        <p:spPr bwMode="auto">
          <a:xfrm>
            <a:off x="1752600" y="1524000"/>
            <a:ext cx="8686800" cy="51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Competitive Market (when left alone) produces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with a price 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1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- there is a tendency to overproduce.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At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the Price is 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but the MPC is C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Therefore the Govt. can levy a per unit tax of (P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- C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) which in turn will increase MPC by (P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-C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) and reduce output from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1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to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baseline="-250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At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0, 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the consumers would pay 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0,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the full marginal social cost of 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Production.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524000" y="3810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43516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277AFB-0E75-42FE-B29C-CB6C58FB6B99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latin typeface="Arial" charset="0"/>
            </a:endParaRPr>
          </a:p>
        </p:txBody>
      </p:sp>
      <p:sp>
        <p:nvSpPr>
          <p:cNvPr id="35843" name="TextBox 7"/>
          <p:cNvSpPr txBox="1">
            <a:spLocks noChangeArrowheads="1"/>
          </p:cNvSpPr>
          <p:nvPr/>
        </p:nvSpPr>
        <p:spPr bwMode="auto">
          <a:xfrm>
            <a:off x="1676400" y="990601"/>
            <a:ext cx="8686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extra revenue earned from taxation can be used for external damage from production of this product.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tax revenue could be more or less than the external damage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tax revenue is equal to (P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- C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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whereas the total external cost would be equal to area between MSC and MPC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Net Gain to the Society is  equal to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(MSC-MSB) over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 to Q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  (the shaded area) which is eliminated by tax.</a:t>
            </a:r>
            <a:endParaRPr lang="en-US" sz="280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524000" y="3810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4973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D986DA6-3427-4BF9-8FAA-1D062A10B7F9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latin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192588" y="3581400"/>
            <a:ext cx="3198812" cy="1588"/>
          </a:xfrm>
          <a:prstGeom prst="line">
            <a:avLst/>
          </a:prstGeom>
          <a:ln w="3175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91200" y="5181600"/>
            <a:ext cx="388620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6438900" y="2781300"/>
            <a:ext cx="24384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6019800" y="2195513"/>
            <a:ext cx="22860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00800" y="2362200"/>
            <a:ext cx="22860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6187282" y="4099719"/>
            <a:ext cx="2133600" cy="3016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6323807" y="3961607"/>
            <a:ext cx="2438400" cy="158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4" name="TextBox 59"/>
          <p:cNvSpPr txBox="1">
            <a:spLocks noChangeArrowheads="1"/>
          </p:cNvSpPr>
          <p:nvPr/>
        </p:nvSpPr>
        <p:spPr bwMode="auto">
          <a:xfrm>
            <a:off x="5214938" y="25908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C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o</a:t>
            </a:r>
          </a:p>
        </p:txBody>
      </p:sp>
      <p:sp>
        <p:nvSpPr>
          <p:cNvPr id="36875" name="TextBox 60"/>
          <p:cNvSpPr txBox="1">
            <a:spLocks noChangeArrowheads="1"/>
          </p:cNvSpPr>
          <p:nvPr/>
        </p:nvSpPr>
        <p:spPr bwMode="auto">
          <a:xfrm>
            <a:off x="5181600" y="2819400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315200" y="53340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TextBox 73"/>
          <p:cNvSpPr txBox="1">
            <a:spLocks noChangeArrowheads="1"/>
          </p:cNvSpPr>
          <p:nvPr/>
        </p:nvSpPr>
        <p:spPr bwMode="auto">
          <a:xfrm>
            <a:off x="8763000" y="51054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Quantity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878" name="TextBox 74"/>
          <p:cNvSpPr txBox="1">
            <a:spLocks noChangeArrowheads="1"/>
          </p:cNvSpPr>
          <p:nvPr/>
        </p:nvSpPr>
        <p:spPr bwMode="auto">
          <a:xfrm>
            <a:off x="4267200" y="1905000"/>
            <a:ext cx="1447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Price, MC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879" name="TextBox 7"/>
          <p:cNvSpPr txBox="1">
            <a:spLocks noChangeArrowheads="1"/>
          </p:cNvSpPr>
          <p:nvPr/>
        </p:nvSpPr>
        <p:spPr bwMode="auto">
          <a:xfrm>
            <a:off x="5562600" y="1447800"/>
            <a:ext cx="464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Calibri" pitchFamily="34" charset="0"/>
              </a:rPr>
              <a:t>Figure 2: Positive Externality in Production</a:t>
            </a:r>
          </a:p>
        </p:txBody>
      </p:sp>
      <p:sp>
        <p:nvSpPr>
          <p:cNvPr id="36880" name="TextBox 76"/>
          <p:cNvSpPr txBox="1">
            <a:spLocks noChangeArrowheads="1"/>
          </p:cNvSpPr>
          <p:nvPr/>
        </p:nvSpPr>
        <p:spPr bwMode="auto">
          <a:xfrm>
            <a:off x="8229600" y="18288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MPC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881" name="TextBox 77"/>
          <p:cNvSpPr txBox="1">
            <a:spLocks noChangeArrowheads="1"/>
          </p:cNvSpPr>
          <p:nvPr/>
        </p:nvSpPr>
        <p:spPr bwMode="auto">
          <a:xfrm>
            <a:off x="8763000" y="22098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MSC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882" name="TextBox 78"/>
          <p:cNvSpPr txBox="1">
            <a:spLocks noChangeArrowheads="1"/>
          </p:cNvSpPr>
          <p:nvPr/>
        </p:nvSpPr>
        <p:spPr bwMode="auto">
          <a:xfrm>
            <a:off x="8343900" y="4546600"/>
            <a:ext cx="1866900" cy="52546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 dirty="0">
                <a:solidFill>
                  <a:prstClr val="black"/>
                </a:solidFill>
                <a:latin typeface="Arial" charset="0"/>
              </a:rPr>
              <a:t>D </a:t>
            </a:r>
            <a:r>
              <a:rPr lang="en-US" sz="2000" baseline="-25000" dirty="0">
                <a:solidFill>
                  <a:prstClr val="black"/>
                </a:solidFill>
                <a:latin typeface="Arial" charset="0"/>
              </a:rPr>
              <a:t>(MSB=MPB)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aseline="-25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883" name="TextBox 79"/>
          <p:cNvSpPr txBox="1">
            <a:spLocks noChangeArrowheads="1"/>
          </p:cNvSpPr>
          <p:nvPr/>
        </p:nvSpPr>
        <p:spPr bwMode="auto">
          <a:xfrm>
            <a:off x="6477000" y="2057400"/>
            <a:ext cx="304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D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884" name="TextBox 7"/>
          <p:cNvSpPr txBox="1">
            <a:spLocks noChangeArrowheads="1"/>
          </p:cNvSpPr>
          <p:nvPr/>
        </p:nvSpPr>
        <p:spPr bwMode="auto">
          <a:xfrm>
            <a:off x="1752600" y="2286000"/>
            <a:ext cx="3429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Fig 2 illustrates positive externality in Production (MSC&lt;MPC)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Assuming no externalities in consumption, DD shows MSB and MPB (MSB=MPB)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6885" name="Rectangle 84"/>
          <p:cNvSpPr>
            <a:spLocks noChangeArrowheads="1"/>
          </p:cNvSpPr>
          <p:nvPr/>
        </p:nvSpPr>
        <p:spPr bwMode="auto">
          <a:xfrm>
            <a:off x="1828800" y="5638801"/>
            <a:ext cx="838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With MSC the optimal output produced is Q</a:t>
            </a:r>
            <a:r>
              <a:rPr lang="en-US" sz="24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 corresponding to Price P</a:t>
            </a:r>
            <a:r>
              <a:rPr lang="en-US" sz="2400" baseline="-25000">
                <a:solidFill>
                  <a:prstClr val="black"/>
                </a:solidFill>
                <a:latin typeface="Calibri" pitchFamily="34" charset="0"/>
              </a:rPr>
              <a:t>0  </a:t>
            </a:r>
            <a:r>
              <a:rPr lang="en-US" sz="2400" baseline="3000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 (where MSC=MSB)</a:t>
            </a:r>
            <a:endParaRPr lang="en-US" sz="280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791200" y="3473450"/>
            <a:ext cx="17526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791200" y="3079750"/>
            <a:ext cx="14478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791200" y="2759075"/>
            <a:ext cx="17526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9" name="TextBox 91"/>
          <p:cNvSpPr txBox="1">
            <a:spLocks noChangeArrowheads="1"/>
          </p:cNvSpPr>
          <p:nvPr/>
        </p:nvSpPr>
        <p:spPr bwMode="auto">
          <a:xfrm>
            <a:off x="5257800" y="3200400"/>
            <a:ext cx="4572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sp>
        <p:nvSpPr>
          <p:cNvPr id="36890" name="TextBox 92"/>
          <p:cNvSpPr txBox="1">
            <a:spLocks noChangeArrowheads="1"/>
          </p:cNvSpPr>
          <p:nvPr/>
        </p:nvSpPr>
        <p:spPr bwMode="auto">
          <a:xfrm>
            <a:off x="7467600" y="5181600"/>
            <a:ext cx="4572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sp>
        <p:nvSpPr>
          <p:cNvPr id="36891" name="TextBox 94"/>
          <p:cNvSpPr txBox="1">
            <a:spLocks noChangeArrowheads="1"/>
          </p:cNvSpPr>
          <p:nvPr/>
        </p:nvSpPr>
        <p:spPr bwMode="auto">
          <a:xfrm>
            <a:off x="6981825" y="5181600"/>
            <a:ext cx="4572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sp>
        <p:nvSpPr>
          <p:cNvPr id="97" name="Title 1"/>
          <p:cNvSpPr txBox="1">
            <a:spLocks/>
          </p:cNvSpPr>
          <p:nvPr/>
        </p:nvSpPr>
        <p:spPr bwMode="auto">
          <a:xfrm>
            <a:off x="1554996" y="427494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  <p:sp>
        <p:nvSpPr>
          <p:cNvPr id="31" name="Right Triangle 30"/>
          <p:cNvSpPr/>
          <p:nvPr/>
        </p:nvSpPr>
        <p:spPr>
          <a:xfrm>
            <a:off x="7239000" y="3105150"/>
            <a:ext cx="304800" cy="3095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2" name="Right Triangle 31"/>
          <p:cNvSpPr/>
          <p:nvPr/>
        </p:nvSpPr>
        <p:spPr>
          <a:xfrm flipV="1">
            <a:off x="7239000" y="3429000"/>
            <a:ext cx="304800" cy="287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2705" y="955914"/>
            <a:ext cx="72564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Calibri" pitchFamily="34" charset="0"/>
              </a:rPr>
              <a:t>Positive Externality in Production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80160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06BE1B6-B03D-436B-84F9-500ADF563C29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latin typeface="Arial" charset="0"/>
            </a:endParaRPr>
          </a:p>
        </p:txBody>
      </p:sp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1752600" y="1600200"/>
            <a:ext cx="86868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The Competitive Market (when left alone) produces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with a price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where DD intersects MPC, under production from social point of view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At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the Price is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but the MPC is 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Therefore to produce more output (from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to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) the Govt. has to provide a subsidy of (C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-P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)</a:t>
            </a:r>
            <a:endParaRPr lang="en-US" sz="2800" baseline="-250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At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the consumers would pay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{Or (C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-P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)}.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54996" y="489486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4993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EBAC7AD-6BE4-4932-8A5A-28996F8564CF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latin typeface="Arial" charset="0"/>
            </a:endParaRP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1752600" y="1828801"/>
            <a:ext cx="86868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Govt. could collect the money from people reaping the external benefits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The expenditure on subsidy could be more or less than the external benefit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The Net Gain to the Society is  equal to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(MSB-MSC) over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1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 to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  <a:sym typeface="Symbol" pitchFamily="18" charset="2"/>
              </a:rPr>
              <a:t> which is obtained through subsidy.</a:t>
            </a:r>
            <a:endParaRPr lang="en-US" sz="2800" baseline="-250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54996" y="489486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9709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49" y="226183"/>
            <a:ext cx="6160445" cy="1303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Markets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325" y="1036117"/>
            <a:ext cx="11130367" cy="5447492"/>
          </a:xfr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Calibri" pitchFamily="34" charset="0"/>
              </a:rPr>
              <a:t>An </a:t>
            </a:r>
            <a:r>
              <a:rPr lang="en-US" sz="3600" dirty="0">
                <a:latin typeface="Calibri" pitchFamily="34" charset="0"/>
              </a:rPr>
              <a:t>exchange institution that serves society by </a:t>
            </a:r>
            <a:r>
              <a:rPr lang="en-US" sz="3600" dirty="0" err="1">
                <a:latin typeface="Calibri" pitchFamily="34" charset="0"/>
              </a:rPr>
              <a:t>organising</a:t>
            </a:r>
            <a:r>
              <a:rPr lang="en-US" sz="3600" dirty="0">
                <a:latin typeface="Calibri" pitchFamily="34" charset="0"/>
              </a:rPr>
              <a:t> economic activity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Forces of demand and supply, in equilibrium, provide signals through price regarding output to be exchanged in a market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If market provides correct signals regarding demand and supply, then the decision about equilibrium output and price can be optimal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Leads to optimal allocation of resources →Market 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DD6AA3-8829-420F-81F4-9EEEACEB1A9F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latin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3810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  <p:sp>
        <p:nvSpPr>
          <p:cNvPr id="39940" name="TextBox 7"/>
          <p:cNvSpPr txBox="1">
            <a:spLocks noChangeArrowheads="1"/>
          </p:cNvSpPr>
          <p:nvPr/>
        </p:nvSpPr>
        <p:spPr bwMode="auto">
          <a:xfrm>
            <a:off x="1658938" y="869950"/>
            <a:ext cx="868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prstClr val="black"/>
                </a:solidFill>
                <a:latin typeface="Calibri" pitchFamily="34" charset="0"/>
              </a:rPr>
              <a:t>Externality in Consumption: Negative and Positive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192588" y="3581400"/>
            <a:ext cx="3198812" cy="1588"/>
          </a:xfrm>
          <a:prstGeom prst="line">
            <a:avLst/>
          </a:prstGeom>
          <a:ln w="3175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91200" y="5181600"/>
            <a:ext cx="388620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3" name="TextBox 59"/>
          <p:cNvSpPr txBox="1">
            <a:spLocks noChangeArrowheads="1"/>
          </p:cNvSpPr>
          <p:nvPr/>
        </p:nvSpPr>
        <p:spPr bwMode="auto">
          <a:xfrm>
            <a:off x="5181600" y="2590800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o</a:t>
            </a:r>
          </a:p>
        </p:txBody>
      </p:sp>
      <p:sp>
        <p:nvSpPr>
          <p:cNvPr id="39944" name="TextBox 60"/>
          <p:cNvSpPr txBox="1">
            <a:spLocks noChangeArrowheads="1"/>
          </p:cNvSpPr>
          <p:nvPr/>
        </p:nvSpPr>
        <p:spPr bwMode="auto">
          <a:xfrm>
            <a:off x="5153025" y="2895600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10800000">
            <a:off x="7764463" y="53340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6" name="TextBox 73"/>
          <p:cNvSpPr txBox="1">
            <a:spLocks noChangeArrowheads="1"/>
          </p:cNvSpPr>
          <p:nvPr/>
        </p:nvSpPr>
        <p:spPr bwMode="auto">
          <a:xfrm>
            <a:off x="8763000" y="51054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Quantity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9947" name="TextBox 74"/>
          <p:cNvSpPr txBox="1">
            <a:spLocks noChangeArrowheads="1"/>
          </p:cNvSpPr>
          <p:nvPr/>
        </p:nvSpPr>
        <p:spPr bwMode="auto">
          <a:xfrm>
            <a:off x="4267200" y="1905000"/>
            <a:ext cx="1447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Price, MC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9948" name="TextBox 7"/>
          <p:cNvSpPr txBox="1">
            <a:spLocks noChangeArrowheads="1"/>
          </p:cNvSpPr>
          <p:nvPr/>
        </p:nvSpPr>
        <p:spPr bwMode="auto">
          <a:xfrm>
            <a:off x="5562600" y="1447800"/>
            <a:ext cx="464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Calibri" pitchFamily="34" charset="0"/>
              </a:rPr>
              <a:t>Figure 3: Negative Externality in Consumption</a:t>
            </a:r>
          </a:p>
        </p:txBody>
      </p:sp>
      <p:sp>
        <p:nvSpPr>
          <p:cNvPr id="39949" name="TextBox 77"/>
          <p:cNvSpPr txBox="1">
            <a:spLocks noChangeArrowheads="1"/>
          </p:cNvSpPr>
          <p:nvPr/>
        </p:nvSpPr>
        <p:spPr bwMode="auto">
          <a:xfrm>
            <a:off x="8763000" y="2286000"/>
            <a:ext cx="1447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MPC=MSC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9950" name="TextBox 78"/>
          <p:cNvSpPr txBox="1">
            <a:spLocks noChangeArrowheads="1"/>
          </p:cNvSpPr>
          <p:nvPr/>
        </p:nvSpPr>
        <p:spPr bwMode="auto">
          <a:xfrm>
            <a:off x="9448800" y="42672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D=MPB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9951" name="TextBox 79"/>
          <p:cNvSpPr txBox="1">
            <a:spLocks noChangeArrowheads="1"/>
          </p:cNvSpPr>
          <p:nvPr/>
        </p:nvSpPr>
        <p:spPr bwMode="auto">
          <a:xfrm>
            <a:off x="6934200" y="1905000"/>
            <a:ext cx="304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D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9952" name="TextBox 7"/>
          <p:cNvSpPr txBox="1">
            <a:spLocks noChangeArrowheads="1"/>
          </p:cNvSpPr>
          <p:nvPr/>
        </p:nvSpPr>
        <p:spPr bwMode="auto">
          <a:xfrm>
            <a:off x="1752600" y="2286001"/>
            <a:ext cx="3429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Fig. 3 illustrates negative externality in Consumption (</a:t>
            </a:r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MPB&gt;MSB)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Assuming no externalities in production (MSC=MPC)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9953" name="Rectangle 84"/>
          <p:cNvSpPr>
            <a:spLocks noChangeArrowheads="1"/>
          </p:cNvSpPr>
          <p:nvPr/>
        </p:nvSpPr>
        <p:spPr bwMode="auto">
          <a:xfrm>
            <a:off x="1752600" y="5562601"/>
            <a:ext cx="838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The optimal quantity is given by Q</a:t>
            </a:r>
            <a:r>
              <a:rPr lang="en-US" sz="24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(the point where MSB=MSC)</a:t>
            </a:r>
            <a:endParaRPr lang="en-US" sz="2800" baseline="-2500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248400" y="2667000"/>
            <a:ext cx="2743200" cy="18288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240463" y="2582863"/>
            <a:ext cx="2438400" cy="19970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78650" y="2209800"/>
            <a:ext cx="2667000" cy="21336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07075" y="3641725"/>
            <a:ext cx="17526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6284913" y="3924301"/>
            <a:ext cx="2516188" cy="158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807075" y="2682875"/>
            <a:ext cx="17526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60" name="TextBox 80"/>
          <p:cNvSpPr txBox="1">
            <a:spLocks noChangeArrowheads="1"/>
          </p:cNvSpPr>
          <p:nvPr/>
        </p:nvSpPr>
        <p:spPr bwMode="auto">
          <a:xfrm>
            <a:off x="5867400" y="1981200"/>
            <a:ext cx="7620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MSB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791200" y="3200400"/>
            <a:ext cx="24384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Triangle 34"/>
          <p:cNvSpPr/>
          <p:nvPr/>
        </p:nvSpPr>
        <p:spPr>
          <a:xfrm>
            <a:off x="7543800" y="2667000"/>
            <a:ext cx="685800" cy="533400"/>
          </a:xfrm>
          <a:prstGeom prst="rt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8" name="Right Triangle 37"/>
          <p:cNvSpPr/>
          <p:nvPr/>
        </p:nvSpPr>
        <p:spPr>
          <a:xfrm flipV="1">
            <a:off x="7543800" y="3200400"/>
            <a:ext cx="685800" cy="457200"/>
          </a:xfrm>
          <a:prstGeom prst="rt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cxnSp>
        <p:nvCxnSpPr>
          <p:cNvPr id="41" name="Straight Connector 40"/>
          <p:cNvCxnSpPr>
            <a:stCxn id="38" idx="4"/>
          </p:cNvCxnSpPr>
          <p:nvPr/>
        </p:nvCxnSpPr>
        <p:spPr>
          <a:xfrm rot="16200000" flipH="1">
            <a:off x="7239001" y="4191001"/>
            <a:ext cx="1981200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65" name="TextBox 60"/>
          <p:cNvSpPr txBox="1">
            <a:spLocks noChangeArrowheads="1"/>
          </p:cNvSpPr>
          <p:nvPr/>
        </p:nvSpPr>
        <p:spPr bwMode="auto">
          <a:xfrm>
            <a:off x="5181600" y="33528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C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sp>
        <p:nvSpPr>
          <p:cNvPr id="39966" name="TextBox 60"/>
          <p:cNvSpPr txBox="1">
            <a:spLocks noChangeArrowheads="1"/>
          </p:cNvSpPr>
          <p:nvPr/>
        </p:nvSpPr>
        <p:spPr bwMode="auto">
          <a:xfrm>
            <a:off x="7267575" y="51816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sp>
        <p:nvSpPr>
          <p:cNvPr id="39967" name="TextBox 60"/>
          <p:cNvSpPr txBox="1">
            <a:spLocks noChangeArrowheads="1"/>
          </p:cNvSpPr>
          <p:nvPr/>
        </p:nvSpPr>
        <p:spPr bwMode="auto">
          <a:xfrm>
            <a:off x="8048625" y="51816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935492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AD5216C-E218-49DC-8607-DE2A2A8685AF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latin typeface="Arial" charset="0"/>
            </a:endParaRPr>
          </a:p>
        </p:txBody>
      </p:sp>
      <p:sp>
        <p:nvSpPr>
          <p:cNvPr id="40963" name="TextBox 7"/>
          <p:cNvSpPr txBox="1">
            <a:spLocks noChangeArrowheads="1"/>
          </p:cNvSpPr>
          <p:nvPr/>
        </p:nvSpPr>
        <p:spPr bwMode="auto">
          <a:xfrm>
            <a:off x="1752600" y="1087438"/>
            <a:ext cx="8534400" cy="569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In the absence of any intervention, the quantity supplied and produced is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with a price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At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there is overproduction of the commodity compared to social optimality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To restrict the output to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, the price has to be increased to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But the supply price for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is 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Hence a tax equal to (P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- 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) needs to be levied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54996" y="489486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7012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12F4BED-86DD-459E-8FCD-AD14017E6929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latin typeface="Arial" charset="0"/>
            </a:endParaRPr>
          </a:p>
        </p:txBody>
      </p:sp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1752600" y="1600200"/>
            <a:ext cx="86868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price consumers pay is P</a:t>
            </a:r>
            <a:r>
              <a:rPr lang="en-US" sz="2800" baseline="-25000" dirty="0">
                <a:solidFill>
                  <a:prstClr val="black"/>
                </a:solidFill>
                <a:latin typeface="Calibri" pitchFamily="34" charset="0"/>
              </a:rPr>
              <a:t>0  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 (=MPC + Cost of Externality in Consumption)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revenue generated from the tax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</a:rPr>
              <a:t>on consumption could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be used to compensate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</a:rPr>
              <a:t>those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who are hurt by the external cost arising from the consumption of the product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The shaded area measures net benefit of the tax policy.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54996" y="489486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27809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032287-29D5-4F74-AAFF-D86EE0E899CE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latin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3810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  <p:sp>
        <p:nvSpPr>
          <p:cNvPr id="43012" name="TextBox 7"/>
          <p:cNvSpPr txBox="1">
            <a:spLocks noChangeArrowheads="1"/>
          </p:cNvSpPr>
          <p:nvPr/>
        </p:nvSpPr>
        <p:spPr bwMode="auto">
          <a:xfrm>
            <a:off x="1658938" y="869950"/>
            <a:ext cx="868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prstClr val="black"/>
                </a:solidFill>
                <a:latin typeface="Calibri" pitchFamily="34" charset="0"/>
              </a:rPr>
              <a:t>Externality in Consumption: Negative and Positive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192588" y="3581400"/>
            <a:ext cx="3198812" cy="1588"/>
          </a:xfrm>
          <a:prstGeom prst="line">
            <a:avLst/>
          </a:prstGeom>
          <a:ln w="3175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91200" y="5181600"/>
            <a:ext cx="3886200" cy="15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5" name="TextBox 59"/>
          <p:cNvSpPr txBox="1">
            <a:spLocks noChangeArrowheads="1"/>
          </p:cNvSpPr>
          <p:nvPr/>
        </p:nvSpPr>
        <p:spPr bwMode="auto">
          <a:xfrm>
            <a:off x="5181600" y="3886200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o</a:t>
            </a:r>
          </a:p>
        </p:txBody>
      </p:sp>
      <p:sp>
        <p:nvSpPr>
          <p:cNvPr id="43016" name="TextBox 60"/>
          <p:cNvSpPr txBox="1">
            <a:spLocks noChangeArrowheads="1"/>
          </p:cNvSpPr>
          <p:nvPr/>
        </p:nvSpPr>
        <p:spPr bwMode="auto">
          <a:xfrm>
            <a:off x="5181600" y="3429000"/>
            <a:ext cx="533400" cy="381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sp>
        <p:nvSpPr>
          <p:cNvPr id="43017" name="TextBox 73"/>
          <p:cNvSpPr txBox="1">
            <a:spLocks noChangeArrowheads="1"/>
          </p:cNvSpPr>
          <p:nvPr/>
        </p:nvSpPr>
        <p:spPr bwMode="auto">
          <a:xfrm>
            <a:off x="8763000" y="51054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Quantity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3018" name="TextBox 74"/>
          <p:cNvSpPr txBox="1">
            <a:spLocks noChangeArrowheads="1"/>
          </p:cNvSpPr>
          <p:nvPr/>
        </p:nvSpPr>
        <p:spPr bwMode="auto">
          <a:xfrm>
            <a:off x="4267200" y="1905000"/>
            <a:ext cx="1447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Price, MC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3019" name="TextBox 7"/>
          <p:cNvSpPr txBox="1">
            <a:spLocks noChangeArrowheads="1"/>
          </p:cNvSpPr>
          <p:nvPr/>
        </p:nvSpPr>
        <p:spPr bwMode="auto">
          <a:xfrm>
            <a:off x="5562600" y="1447800"/>
            <a:ext cx="464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Figure 4: Positive Externality in Consumption</a:t>
            </a:r>
          </a:p>
        </p:txBody>
      </p:sp>
      <p:sp>
        <p:nvSpPr>
          <p:cNvPr id="43020" name="TextBox 77"/>
          <p:cNvSpPr txBox="1">
            <a:spLocks noChangeArrowheads="1"/>
          </p:cNvSpPr>
          <p:nvPr/>
        </p:nvSpPr>
        <p:spPr bwMode="auto">
          <a:xfrm>
            <a:off x="8763000" y="2286000"/>
            <a:ext cx="1447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MPC=MSC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3021" name="TextBox 78"/>
          <p:cNvSpPr txBox="1">
            <a:spLocks noChangeArrowheads="1"/>
          </p:cNvSpPr>
          <p:nvPr/>
        </p:nvSpPr>
        <p:spPr bwMode="auto">
          <a:xfrm>
            <a:off x="8382000" y="4724400"/>
            <a:ext cx="9906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D=MPB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3022" name="TextBox 79"/>
          <p:cNvSpPr txBox="1">
            <a:spLocks noChangeArrowheads="1"/>
          </p:cNvSpPr>
          <p:nvPr/>
        </p:nvSpPr>
        <p:spPr bwMode="auto">
          <a:xfrm>
            <a:off x="6172200" y="1981200"/>
            <a:ext cx="3048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D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3023" name="TextBox 7"/>
          <p:cNvSpPr txBox="1">
            <a:spLocks noChangeArrowheads="1"/>
          </p:cNvSpPr>
          <p:nvPr/>
        </p:nvSpPr>
        <p:spPr bwMode="auto">
          <a:xfrm>
            <a:off x="1752600" y="2286001"/>
            <a:ext cx="34290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Fig. 4 illustrates positive externality in Consumption (MPB&lt;MSC)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Assuming no externalities in production (MSC=MPC)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3024" name="Rectangle 84"/>
          <p:cNvSpPr>
            <a:spLocks noChangeArrowheads="1"/>
          </p:cNvSpPr>
          <p:nvPr/>
        </p:nvSpPr>
        <p:spPr bwMode="auto">
          <a:xfrm>
            <a:off x="1752600" y="5562601"/>
            <a:ext cx="838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The optimal quantity is given by Q</a:t>
            </a:r>
            <a:r>
              <a:rPr lang="en-US" sz="24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(the point where MSB=MSC)</a:t>
            </a:r>
            <a:endParaRPr lang="en-US" sz="2800" baseline="-2500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248400" y="2667000"/>
            <a:ext cx="2743200" cy="18288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53201" y="2438400"/>
            <a:ext cx="2301875" cy="2209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34200" y="2133600"/>
            <a:ext cx="2667000" cy="2209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791200" y="3548063"/>
            <a:ext cx="1905000" cy="3016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6475413" y="3978276"/>
            <a:ext cx="244157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807076" y="3198814"/>
            <a:ext cx="2422525" cy="158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1" name="TextBox 80"/>
          <p:cNvSpPr txBox="1">
            <a:spLocks noChangeArrowheads="1"/>
          </p:cNvSpPr>
          <p:nvPr/>
        </p:nvSpPr>
        <p:spPr bwMode="auto">
          <a:xfrm>
            <a:off x="9906000" y="3962400"/>
            <a:ext cx="762000" cy="3381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-25000">
                <a:solidFill>
                  <a:prstClr val="black"/>
                </a:solidFill>
                <a:latin typeface="Arial" charset="0"/>
              </a:rPr>
              <a:t>MSB</a:t>
            </a:r>
            <a:endParaRPr lang="en-US" baseline="-2500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16200000" flipH="1">
            <a:off x="7223919" y="4191794"/>
            <a:ext cx="19812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91200" y="4038600"/>
            <a:ext cx="24384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59"/>
          <p:cNvSpPr txBox="1">
            <a:spLocks noChangeArrowheads="1"/>
          </p:cNvSpPr>
          <p:nvPr/>
        </p:nvSpPr>
        <p:spPr bwMode="auto">
          <a:xfrm>
            <a:off x="5181600" y="29718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C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sp>
        <p:nvSpPr>
          <p:cNvPr id="43035" name="TextBox 60"/>
          <p:cNvSpPr txBox="1">
            <a:spLocks noChangeArrowheads="1"/>
          </p:cNvSpPr>
          <p:nvPr/>
        </p:nvSpPr>
        <p:spPr bwMode="auto">
          <a:xfrm>
            <a:off x="7434263" y="51816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1</a:t>
            </a:r>
          </a:p>
        </p:txBody>
      </p:sp>
      <p:sp>
        <p:nvSpPr>
          <p:cNvPr id="43036" name="TextBox 61"/>
          <p:cNvSpPr txBox="1">
            <a:spLocks noChangeArrowheads="1"/>
          </p:cNvSpPr>
          <p:nvPr/>
        </p:nvSpPr>
        <p:spPr bwMode="auto">
          <a:xfrm>
            <a:off x="8001000" y="5181600"/>
            <a:ext cx="533400" cy="3698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Q</a:t>
            </a:r>
            <a:r>
              <a:rPr lang="en-US" baseline="-25000">
                <a:solidFill>
                  <a:prstClr val="black"/>
                </a:solidFill>
                <a:latin typeface="Arial" charset="0"/>
              </a:rPr>
              <a:t>0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848600" y="5334000"/>
            <a:ext cx="304800" cy="158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Triangle 71"/>
          <p:cNvSpPr/>
          <p:nvPr/>
        </p:nvSpPr>
        <p:spPr>
          <a:xfrm>
            <a:off x="7696200" y="2743201"/>
            <a:ext cx="604838" cy="46037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73" name="Right Triangle 72"/>
          <p:cNvSpPr/>
          <p:nvPr/>
        </p:nvSpPr>
        <p:spPr>
          <a:xfrm rot="5400000">
            <a:off x="7808913" y="3068638"/>
            <a:ext cx="385763" cy="6048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4507050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21C5AFA-4709-4276-B0D3-214BF7E3528C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latin typeface="Arial" charset="0"/>
            </a:endParaRPr>
          </a:p>
        </p:txBody>
      </p:sp>
      <p:sp>
        <p:nvSpPr>
          <p:cNvPr id="44035" name="TextBox 7"/>
          <p:cNvSpPr txBox="1">
            <a:spLocks noChangeArrowheads="1"/>
          </p:cNvSpPr>
          <p:nvPr/>
        </p:nvSpPr>
        <p:spPr bwMode="auto">
          <a:xfrm>
            <a:off x="1752600" y="1295401"/>
            <a:ext cx="8686800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In the absence of any intervention, the quantity supplied and produced is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with a price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At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there is underproduction compared to socially optimal level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To produce output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, the price is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But the supply price for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is 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Hence a consumers need be given a subsidy equal to (C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-P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)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The price consumers pay is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 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the producers get 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57200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3711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10896A-688F-4EED-A732-A643AFB0BCB1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latin typeface="Arial" charset="0"/>
            </a:endParaRPr>
          </a:p>
        </p:txBody>
      </p:sp>
      <p:sp>
        <p:nvSpPr>
          <p:cNvPr id="45059" name="TextBox 7"/>
          <p:cNvSpPr txBox="1">
            <a:spLocks noChangeArrowheads="1"/>
          </p:cNvSpPr>
          <p:nvPr/>
        </p:nvSpPr>
        <p:spPr bwMode="auto">
          <a:xfrm>
            <a:off x="1905000" y="2057401"/>
            <a:ext cx="83058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At least part of the cost of the subsidy (C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- P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)×Q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could be collected from those reaping external benefits arising from the consumption of this good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Calibri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The shaded area measures net benefit to the society from the subsidy. It’s the (MSB-MSC) for the output range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 to Q</a:t>
            </a:r>
            <a:r>
              <a:rPr lang="en-US" sz="2800" baseline="-25000">
                <a:solidFill>
                  <a:prstClr val="black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54996" y="489486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338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FA9E1C-A594-4D7C-800E-419F009A710C}" type="slidenum">
              <a:rPr 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latin typeface="Arial" charset="0"/>
            </a:endParaRP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1752600" y="1219200"/>
            <a:ext cx="8686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Summary: </a:t>
            </a:r>
          </a:p>
          <a:p>
            <a:pPr marL="739775" indent="-274638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400" baseline="-25000" dirty="0">
                <a:solidFill>
                  <a:prstClr val="black"/>
                </a:solidFill>
                <a:latin typeface="Calibri" pitchFamily="34" charset="0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In the presence of externalities, the socially optimal level of output (Q</a:t>
            </a:r>
            <a:r>
              <a:rPr lang="en-US" sz="2400" baseline="-25000" dirty="0">
                <a:solidFill>
                  <a:prstClr val="black"/>
                </a:solidFill>
                <a:latin typeface="Calibri" pitchFamily="34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 in our example) is given by the condition MSB=MSC</a:t>
            </a:r>
          </a:p>
          <a:p>
            <a:pPr marL="739775" indent="-274638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 The private production of output Q</a:t>
            </a:r>
            <a:r>
              <a:rPr lang="en-US" sz="2400" baseline="-25000" dirty="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 is given by the condition MPB=MPC</a:t>
            </a:r>
          </a:p>
          <a:p>
            <a:pPr marL="739775" indent="-274638" algn="just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 To bring </a:t>
            </a:r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output level to the socially desirable level, (Q</a:t>
            </a:r>
            <a:r>
              <a:rPr lang="en-US" sz="2400" baseline="-25000" dirty="0" smtClean="0">
                <a:solidFill>
                  <a:prstClr val="black"/>
                </a:solidFill>
                <a:latin typeface="Calibri" pitchFamily="34" charset="0"/>
              </a:rPr>
              <a:t>0)</a:t>
            </a:r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 tax 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and subsidy </a:t>
            </a:r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programs can be used as shown </a:t>
            </a:r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in Table-1.</a:t>
            </a:r>
            <a:endParaRPr lang="en-US" sz="100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54996" y="489486"/>
            <a:ext cx="891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externality: </a:t>
            </a:r>
            <a:r>
              <a:rPr lang="en-US" sz="2400" b="1" kern="0" cap="all" dirty="0">
                <a:ln w="9000" cmpd="sng">
                  <a:solidFill>
                    <a:srgbClr val="C4652D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C4652D">
                        <a:shade val="20000"/>
                        <a:satMod val="245000"/>
                      </a:srgbClr>
                    </a:gs>
                    <a:gs pos="43000">
                      <a:srgbClr val="C4652D">
                        <a:satMod val="255000"/>
                      </a:srgbClr>
                    </a:gs>
                    <a:gs pos="48000">
                      <a:srgbClr val="C4652D">
                        <a:shade val="85000"/>
                        <a:satMod val="255000"/>
                      </a:srgbClr>
                    </a:gs>
                    <a:gs pos="100000">
                      <a:srgbClr val="C4652D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Production and Consumption</a:t>
            </a:r>
            <a:endParaRPr lang="en-US" sz="3200" b="1" kern="0" cap="all" dirty="0">
              <a:ln w="9000" cmpd="sng">
                <a:solidFill>
                  <a:srgbClr val="C4652D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C4652D">
                      <a:shade val="20000"/>
                      <a:satMod val="245000"/>
                    </a:srgbClr>
                  </a:gs>
                  <a:gs pos="43000">
                    <a:srgbClr val="C4652D">
                      <a:satMod val="255000"/>
                    </a:srgbClr>
                  </a:gs>
                  <a:gs pos="48000">
                    <a:srgbClr val="C4652D">
                      <a:shade val="85000"/>
                      <a:satMod val="255000"/>
                    </a:srgbClr>
                  </a:gs>
                  <a:gs pos="100000">
                    <a:srgbClr val="C4652D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4038600"/>
          <a:ext cx="8229600" cy="2667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1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Table 1: Taxes and Subsidies in the presence of Externalities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Condition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Tax or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Subsidy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Amount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of Tax or Subsidy*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MSC&gt;MPC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Tax Producers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MSC – MPC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MSC&lt;MPC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Subsidize Producers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MPC – MSC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MSB&lt;MPB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Tax</a:t>
                      </a:r>
                      <a:r>
                        <a:rPr lang="en-US" baseline="0" dirty="0" smtClean="0"/>
                        <a:t> Consumers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MPB – MSB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MSB&gt;MPB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Subsidize</a:t>
                      </a:r>
                      <a:r>
                        <a:rPr lang="en-US" baseline="0" dirty="0" smtClean="0"/>
                        <a:t> Consumers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MSB - MPB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140">
                <a:tc gridSpan="3">
                  <a:txBody>
                    <a:bodyPr/>
                    <a:lstStyle/>
                    <a:p>
                      <a:pPr algn="l"/>
                      <a:r>
                        <a:rPr lang="en-US" i="1" dirty="0" smtClean="0"/>
                        <a:t>*These</a:t>
                      </a:r>
                      <a:r>
                        <a:rPr lang="en-US" i="1" baseline="0" dirty="0" smtClean="0"/>
                        <a:t> amount are measured at the socially optimal level</a:t>
                      </a:r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964199"/>
      </p:ext>
    </p:extLst>
  </p:cSld>
  <p:clrMapOvr>
    <a:masterClrMapping/>
  </p:clrMapOvr>
  <p:transition advClick="0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49" y="226183"/>
            <a:ext cx="6160445" cy="1303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Markets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325" y="1036117"/>
            <a:ext cx="11130367" cy="5447492"/>
          </a:xfr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Market: Different types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itchFamily="34" charset="0"/>
              </a:rPr>
              <a:t>Perfect </a:t>
            </a:r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 pitchFamily="34" charset="0"/>
              </a:rPr>
              <a:t>Competition, Monopolistic 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itchFamily="34" charset="0"/>
              </a:rPr>
              <a:t>Competition, Oligopoly, Duopoly, Monopoly</a:t>
            </a:r>
          </a:p>
          <a:p>
            <a:pPr lvl="1" algn="just"/>
            <a:endParaRPr lang="en-US" sz="2800" dirty="0">
              <a:latin typeface="Calibri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Nature and functioning of these different markets vary </a:t>
            </a:r>
            <a:r>
              <a:rPr lang="en-US" sz="3600" dirty="0" smtClean="0">
                <a:latin typeface="Calibri" pitchFamily="34" charset="0"/>
              </a:rPr>
              <a:t>considerably</a:t>
            </a:r>
            <a:endParaRPr lang="en-US" sz="3600" dirty="0">
              <a:latin typeface="Calibri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Number of sellers and nature of product determine type of </a:t>
            </a:r>
            <a:r>
              <a:rPr lang="en-US" sz="3600" dirty="0" smtClean="0">
                <a:latin typeface="Calibri" pitchFamily="34" charset="0"/>
              </a:rPr>
              <a:t>market</a:t>
            </a:r>
            <a:endParaRPr lang="en-US" sz="3600" dirty="0">
              <a:latin typeface="Calibri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itchFamily="34" charset="0"/>
              </a:rPr>
              <a:t>The success of a perfectly functioning market rests on a number of relevant issues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979714" y="181893"/>
            <a:ext cx="10193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Market Success-Efficiency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714" y="1073421"/>
            <a:ext cx="10454640" cy="568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Market success-efficient allocation of resources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Allocative Efficiency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Also referred to as Pareto Efficiency (</a:t>
            </a:r>
            <a:r>
              <a:rPr lang="en-GB" sz="3600" dirty="0">
                <a:solidFill>
                  <a:srgbClr val="FFFF00"/>
                </a:solidFill>
                <a:latin typeface="Calibri" pitchFamily="34" charset="0"/>
              </a:rPr>
              <a:t>After Vilfredo Pareto, 1848–1923)</a:t>
            </a:r>
            <a:endParaRPr lang="en-US" sz="3600" dirty="0">
              <a:solidFill>
                <a:srgbClr val="FFFF00"/>
              </a:solidFill>
              <a:latin typeface="Calibri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sz="3600" dirty="0">
              <a:solidFill>
                <a:srgbClr val="FFFF00"/>
              </a:solidFill>
              <a:latin typeface="Calibri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b="1" dirty="0">
                <a:solidFill>
                  <a:srgbClr val="FFFF00"/>
                </a:solidFill>
                <a:latin typeface="Calibri" pitchFamily="34" charset="0"/>
              </a:rPr>
              <a:t>Pareto Efficient Allocation</a:t>
            </a:r>
            <a:r>
              <a:rPr lang="en-GB" sz="3600" dirty="0">
                <a:solidFill>
                  <a:srgbClr val="FFFF00"/>
                </a:solidFill>
                <a:latin typeface="Calibri" pitchFamily="34" charset="0"/>
              </a:rPr>
              <a:t> – resources cannot be readjusted to make one consumer better off without making another worse off</a:t>
            </a:r>
          </a:p>
          <a:p>
            <a:pPr>
              <a:lnSpc>
                <a:spcPct val="90000"/>
              </a:lnSpc>
            </a:pPr>
            <a:endParaRPr lang="en-GB" sz="3600" dirty="0">
              <a:solidFill>
                <a:srgbClr val="FFFF00"/>
              </a:solidFill>
              <a:latin typeface="Calibri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Pareto improvement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2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82061"/>
            <a:ext cx="102761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Market Failure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073421"/>
            <a:ext cx="1087700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00"/>
                </a:solidFill>
                <a:latin typeface="Calibri" pitchFamily="34" charset="0"/>
              </a:rPr>
              <a:t>When a set of competitive markets fail to generate an </a:t>
            </a:r>
            <a:r>
              <a:rPr lang="en-US" sz="3200" b="1" dirty="0">
                <a:solidFill>
                  <a:srgbClr val="FFFF00"/>
                </a:solidFill>
                <a:latin typeface="Calibri" pitchFamily="34" charset="0"/>
              </a:rPr>
              <a:t>efficient allocation </a:t>
            </a:r>
            <a:r>
              <a:rPr lang="en-US" sz="3200" dirty="0">
                <a:solidFill>
                  <a:srgbClr val="FFFF00"/>
                </a:solidFill>
                <a:latin typeface="Calibri" pitchFamily="34" charset="0"/>
              </a:rPr>
              <a:t>of resources between and within economies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00"/>
                </a:solidFill>
                <a:latin typeface="Calibri" pitchFamily="34" charset="0"/>
              </a:rPr>
              <a:t>Resources could be reallocated to make at least one person better off without making any one worse off (Pareto improvement)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00"/>
                </a:solidFill>
                <a:latin typeface="Calibri" pitchFamily="34" charset="0"/>
              </a:rPr>
              <a:t>Prices often understate the full range of services provided by an asset or simply do not exist to send a signal to the market place about the value of the asset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00"/>
                </a:solidFill>
                <a:latin typeface="Calibri" pitchFamily="34" charset="0"/>
              </a:rPr>
              <a:t>For environmental assets market can fail if prices do not communicate society’s desires and constraints accurately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10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82061"/>
            <a:ext cx="102761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Market Failure-Example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214097"/>
            <a:ext cx="108770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Habitat destruction and threat to bio-diversity in Madagascar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4</a:t>
            </a:r>
            <a:r>
              <a:rPr lang="en-US" sz="3600" baseline="30000" dirty="0">
                <a:solidFill>
                  <a:srgbClr val="FFFF00"/>
                </a:solidFill>
                <a:latin typeface="Calibri" pitchFamily="34" charset="0"/>
              </a:rPr>
              <a:t>th</a:t>
            </a: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 largest island, bio-diversity hotspot but economically very </a:t>
            </a:r>
            <a:r>
              <a:rPr lang="en-US" sz="3600" dirty="0" smtClean="0">
                <a:solidFill>
                  <a:srgbClr val="FFFF00"/>
                </a:solidFill>
                <a:latin typeface="Calibri" pitchFamily="34" charset="0"/>
              </a:rPr>
              <a:t>poor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FF00"/>
                </a:solidFill>
                <a:latin typeface="Calibri" pitchFamily="34" charset="0"/>
              </a:rPr>
              <a:t>Population: 2.89 crore (2021); GDP per capita: $1500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FF00"/>
                </a:solidFill>
                <a:latin typeface="Calibri" pitchFamily="34" charset="0"/>
              </a:rPr>
              <a:t>Approx. 71% below poverty line (2012)</a:t>
            </a:r>
            <a:endParaRPr lang="en-US" sz="3600" dirty="0">
              <a:solidFill>
                <a:srgbClr val="FFFF00"/>
              </a:solidFill>
              <a:latin typeface="Calibri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Deforestation: @200,000 ha/yr.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FF00"/>
                </a:solidFill>
                <a:latin typeface="Calibri" pitchFamily="34" charset="0"/>
              </a:rPr>
              <a:t>Economic </a:t>
            </a: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cost of </a:t>
            </a:r>
            <a:r>
              <a:rPr lang="en-US" sz="3600" dirty="0" smtClean="0">
                <a:solidFill>
                  <a:srgbClr val="FFFF00"/>
                </a:solidFill>
                <a:latin typeface="Calibri" pitchFamily="34" charset="0"/>
              </a:rPr>
              <a:t>environmental </a:t>
            </a: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degradation: $100-290 </a:t>
            </a:r>
            <a:r>
              <a:rPr lang="en-US" sz="3600" dirty="0" smtClean="0">
                <a:solidFill>
                  <a:srgbClr val="FFFF00"/>
                </a:solidFill>
                <a:latin typeface="Calibri" pitchFamily="34" charset="0"/>
              </a:rPr>
              <a:t>million </a:t>
            </a:r>
            <a:r>
              <a:rPr lang="en-US" sz="3600" dirty="0">
                <a:solidFill>
                  <a:srgbClr val="FFFF00"/>
                </a:solidFill>
                <a:latin typeface="Calibri" pitchFamily="34" charset="0"/>
              </a:rPr>
              <a:t>(5-15% GDP)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4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88144" y="243608"/>
            <a:ext cx="1120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1"/>
                </a:solidFill>
                <a:latin typeface="+mj-lt"/>
              </a:rPr>
              <a:t>Habitat Destruction and Biodiversity Loss</a:t>
            </a:r>
            <a:endParaRPr lang="en-IN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073421"/>
            <a:ext cx="1087700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Arises from several sources of market failure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Public ownership of large areas of land (open access regime and limited govt. capacity to manage land)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Insecure land tenure system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Many of the services are non-rival and non-excludable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Bio-diversity in and of itself has no value reflected by market prices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Commodity resources are valued on the market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FFF00"/>
                </a:solidFill>
                <a:latin typeface="Calibri" pitchFamily="34" charset="0"/>
              </a:rPr>
              <a:t>Pressure to harvest the commodity goods at the expense of bio-diversity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121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64477"/>
            <a:ext cx="102761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Sources of Market Failure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301781"/>
            <a:ext cx="10877006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Six cases of Market Failure:</a:t>
            </a:r>
          </a:p>
          <a:p>
            <a:pPr marL="573088" indent="-3413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tabLst>
                <a:tab pos="511175" algn="l"/>
              </a:tabLst>
              <a:defRPr/>
            </a:pP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Incomplete Markets</a:t>
            </a:r>
          </a:p>
          <a:p>
            <a:pPr marL="573088" indent="-3413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tabLst>
                <a:tab pos="511175" algn="l"/>
              </a:tabLst>
              <a:defRPr/>
            </a:pP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Externalities</a:t>
            </a:r>
          </a:p>
          <a:p>
            <a:pPr marL="573088" indent="-3413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tabLst>
                <a:tab pos="511175" algn="l"/>
              </a:tabLst>
              <a:defRPr/>
            </a:pP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Non-exclusion</a:t>
            </a:r>
          </a:p>
          <a:p>
            <a:pPr marL="573088" indent="-3413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tabLst>
                <a:tab pos="511175" algn="l"/>
              </a:tabLst>
              <a:defRPr/>
            </a:pP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Non-rival and Public Goods</a:t>
            </a:r>
          </a:p>
          <a:p>
            <a:pPr marL="573088" indent="-3413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tabLst>
                <a:tab pos="511175" algn="l"/>
              </a:tabLst>
              <a:defRPr/>
            </a:pP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Non-convexities</a:t>
            </a:r>
          </a:p>
          <a:p>
            <a:pPr marL="573088" indent="-3413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tabLst>
                <a:tab pos="511175" algn="l"/>
              </a:tabLst>
              <a:defRPr/>
            </a:pPr>
            <a:r>
              <a:rPr lang="en-US" sz="36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itchFamily="34" charset="0"/>
              </a:rPr>
              <a:t>Asymmetric information</a:t>
            </a:r>
          </a:p>
        </p:txBody>
      </p:sp>
    </p:spTree>
    <p:extLst>
      <p:ext uri="{BB962C8B-B14F-4D97-AF65-F5344CB8AC3E}">
        <p14:creationId xmlns:p14="http://schemas.microsoft.com/office/powerpoint/2010/main" val="36825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2034</Words>
  <Application>Microsoft Office PowerPoint</Application>
  <PresentationFormat>Widescreen</PresentationFormat>
  <Paragraphs>334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Corbel</vt:lpstr>
      <vt:lpstr>Franklin Gothic Book</vt:lpstr>
      <vt:lpstr>Georgia</vt:lpstr>
      <vt:lpstr>Gill Sans MT</vt:lpstr>
      <vt:lpstr>Symbol</vt:lpstr>
      <vt:lpstr>Times New Roman</vt:lpstr>
      <vt:lpstr>Trebuchet MS</vt:lpstr>
      <vt:lpstr>Verdana</vt:lpstr>
      <vt:lpstr>Wingdings</vt:lpstr>
      <vt:lpstr>Wingdings 2</vt:lpstr>
      <vt:lpstr>Office Theme</vt:lpstr>
      <vt:lpstr>Urban</vt:lpstr>
      <vt:lpstr> HS 229: Environmental Economics </vt:lpstr>
      <vt:lpstr>Market Failure</vt:lpstr>
      <vt:lpstr>Markets </vt:lpstr>
      <vt:lpstr>Markets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externality a problem?</vt:lpstr>
      <vt:lpstr>An Example : One Polluting Supplier of Paper</vt:lpstr>
      <vt:lpstr>An Example : One Polluting Supplier of Paper</vt:lpstr>
      <vt:lpstr>Private Equilibrium determined by private costs and demand</vt:lpstr>
      <vt:lpstr>Suppose the social costs of paper production were higher than the private costs (a negative externality)</vt:lpstr>
      <vt:lpstr>Consequences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2020-09-08T08:10:05Z</dcterms:created>
  <dcterms:modified xsi:type="dcterms:W3CDTF">2023-08-14T02:05:46Z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